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Amaranth" panose="020B0604020202020204" charset="0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Titillium Web" panose="020B0604020202020204" charset="0"/>
      <p:regular r:id="rId8"/>
    </p:embeddedFont>
    <p:embeddedFont>
      <p:font typeface="Trebuchet MS" panose="020B0603020202020204" pitchFamily="34" charset="0"/>
      <p:regular r:id="rId9"/>
      <p:bold r:id="rId10"/>
      <p:italic r:id="rId11"/>
      <p:boldItalic r:id="rId12"/>
    </p:embeddedFont>
    <p:embeddedFont>
      <p:font typeface="Wingdings 3" panose="05040102010807070707" pitchFamily="18" charset="2"/>
      <p:regular r:id="rId13"/>
    </p:embeddedFont>
  </p:embeddedFontLst>
  <p:custDataLst>
    <p:tags r:id="rId14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3B3B"/>
    <a:srgbClr val="6E4D99"/>
    <a:srgbClr val="679955"/>
    <a:srgbClr val="7F7F7F"/>
    <a:srgbClr val="8D3333"/>
    <a:srgbClr val="AC1414"/>
    <a:srgbClr val="336699"/>
    <a:srgbClr val="2A4A70"/>
    <a:srgbClr val="376092"/>
    <a:srgbClr val="A0BE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78" autoAdjust="0"/>
    <p:restoredTop sz="94660"/>
  </p:normalViewPr>
  <p:slideViewPr>
    <p:cSldViewPr>
      <p:cViewPr>
        <p:scale>
          <a:sx n="33" d="100"/>
          <a:sy n="33" d="100"/>
        </p:scale>
        <p:origin x="-4416" y="-1411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presProps" Target="pres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0226675"/>
            <a:ext cx="37306250" cy="705485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9781D505-ABFC-493F-8858-9F27839AE9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23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20C972F-CE89-4882-8841-5E4EC18666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12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38" y="1317625"/>
            <a:ext cx="9875837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1317625"/>
            <a:ext cx="29475112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7478B96-C558-46F3-BF4C-CB626F7BF5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794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CFDBA80-68C6-4586-92A4-5A3F769223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68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38"/>
            <a:ext cx="37307838" cy="6537325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17CCD47-6DB2-4B8A-910F-EAB6C45869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1605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3925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7618C69-F50A-4456-BD00-30C7E97809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905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5"/>
            <a:ext cx="19400838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1BE4E77-EB76-40B2-97CB-56BAD62ADA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890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FD85181-2ED8-4C66-A6CF-2048952760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4474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D4797FD-DFC2-4481-9B76-E30C0158C4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9500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22DDFC5-19EE-4BC8-86F5-BE1753B3A4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9673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2"/>
            <a:ext cx="26335038" cy="272097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8" cy="1975008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38"/>
            <a:ext cx="26335038" cy="386238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9B3B4E7-A2BC-4B2C-8917-8370A599FB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0609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3925" y="7680325"/>
            <a:ext cx="39503350" cy="2172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39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29978350"/>
            <a:ext cx="139001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fld id="{16CEF5F2-27D4-42FE-9AE6-E7F0659E0B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debatingdenim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2pPr>
      <a:lvl3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3pPr>
      <a:lvl4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4pPr>
      <a:lvl5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5pPr>
      <a:lvl6pPr marL="4572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6pPr>
      <a:lvl7pPr marL="9144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7pPr>
      <a:lvl8pPr marL="13716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8pPr>
      <a:lvl9pPr marL="18288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766888" indent="-176688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6400">
          <a:solidFill>
            <a:schemeClr val="tx1"/>
          </a:solidFill>
          <a:latin typeface="+mn-lt"/>
          <a:ea typeface="+mn-ea"/>
          <a:cs typeface="+mn-cs"/>
        </a:defRPr>
      </a:lvl1pPr>
      <a:lvl2pPr marL="3822700" indent="-1471613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80100" indent="-117633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2400">
          <a:solidFill>
            <a:schemeClr val="tx1"/>
          </a:solidFill>
          <a:latin typeface="+mn-lt"/>
        </a:defRPr>
      </a:lvl3pPr>
      <a:lvl4pPr marL="8229600" indent="-1174750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0400">
          <a:solidFill>
            <a:schemeClr val="tx1"/>
          </a:solidFill>
          <a:latin typeface="+mn-lt"/>
        </a:defRPr>
      </a:lvl4pPr>
      <a:lvl5pPr marL="10580688" indent="-1176338" algn="l" defTabSz="4703763" rtl="0" eaLnBrk="0" fontAlgn="base" hangingPunct="0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5pPr>
      <a:lvl6pPr marL="110378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6pPr>
      <a:lvl7pPr marL="114950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7pPr>
      <a:lvl8pPr marL="119522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8pPr>
      <a:lvl9pPr marL="124094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567587" y="318863"/>
            <a:ext cx="42824400" cy="5537399"/>
          </a:xfrm>
          <a:prstGeom prst="roundRect">
            <a:avLst/>
          </a:prstGeom>
          <a:solidFill>
            <a:srgbClr val="2A4A70"/>
          </a:solidFill>
          <a:ln>
            <a:noFill/>
          </a:ln>
        </p:spPr>
        <p:txBody>
          <a:bodyPr lIns="205740" tIns="102870" rIns="205740" bIns="102870" anchor="ctr"/>
          <a:lstStyle>
            <a:defPPr>
              <a:defRPr kern="1200" smtId="4294967295"/>
            </a:defPPr>
          </a:lstStyle>
          <a:p>
            <a:pPr algn="ctr" defTabSz="4703763">
              <a:lnSpc>
                <a:spcPct val="90000"/>
              </a:lnSpc>
            </a:pPr>
            <a:endParaRPr lang="en-US" sz="4900" i="1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264D35B-B8F4-4A85-9FEE-EA091C5FF1BF}"/>
              </a:ext>
            </a:extLst>
          </p:cNvPr>
          <p:cNvSpPr txBox="1"/>
          <p:nvPr/>
        </p:nvSpPr>
        <p:spPr>
          <a:xfrm>
            <a:off x="3284519" y="558044"/>
            <a:ext cx="36576000" cy="29374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en-CA" sz="8500" dirty="0">
                <a:solidFill>
                  <a:schemeClr val="bg1"/>
                </a:solidFill>
                <a:latin typeface="Amaranth" panose="02000503050000020004" pitchFamily="2" charset="0"/>
              </a:rPr>
              <a:t>Phenome-Wide Association Study to Determine the Effects of Cystic Fibrosis Modifier Genes in the </a:t>
            </a:r>
            <a:r>
              <a:rPr lang="en-CA" sz="8500" dirty="0" err="1">
                <a:solidFill>
                  <a:schemeClr val="bg1"/>
                </a:solidFill>
                <a:latin typeface="Amaranth" panose="02000503050000020004" pitchFamily="2" charset="0"/>
              </a:rPr>
              <a:t>UKBiobank</a:t>
            </a:r>
            <a:r>
              <a:rPr lang="en-CA" sz="8500" dirty="0">
                <a:solidFill>
                  <a:schemeClr val="bg1"/>
                </a:solidFill>
                <a:latin typeface="Amaranth" panose="02000503050000020004" pitchFamily="2" charset="0"/>
              </a:rPr>
              <a:t> Population.</a:t>
            </a:r>
            <a:endParaRPr lang="en-US" sz="8500" dirty="0">
              <a:solidFill>
                <a:schemeClr val="bg1"/>
              </a:solidFill>
              <a:latin typeface="Amaranth" panose="02000503050000020004" pitchFamily="2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D235A1B-42BF-4F24-80BC-47A0B3B251F1}"/>
              </a:ext>
            </a:extLst>
          </p:cNvPr>
          <p:cNvSpPr txBox="1"/>
          <p:nvPr/>
        </p:nvSpPr>
        <p:spPr>
          <a:xfrm>
            <a:off x="3520792" y="3684523"/>
            <a:ext cx="36576000" cy="201285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66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Faizan Khalid Mohsin, M.Sc. Biostatistics Candidate</a:t>
            </a:r>
          </a:p>
          <a:p>
            <a:pPr algn="ctr">
              <a:defRPr/>
            </a:pPr>
            <a:r>
              <a:rPr lang="en-US" sz="54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University of Toronto - Dalla Lana School of Public Health Department, Hospital for Sick Children (SickKids)</a:t>
            </a:r>
          </a:p>
        </p:txBody>
      </p:sp>
      <p:sp>
        <p:nvSpPr>
          <p:cNvPr id="27" name="TextBox 19">
            <a:extLst>
              <a:ext uri="{FF2B5EF4-FFF2-40B4-BE49-F238E27FC236}">
                <a16:creationId xmlns:a16="http://schemas.microsoft.com/office/drawing/2014/main" id="{D1DF76C2-CA55-4287-8208-00375EA04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795" y="19943549"/>
            <a:ext cx="3053852" cy="3416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en-CA" sz="2400" dirty="0"/>
              <a:t>Cystic fibrosis (CF) is the most common fatal genetic disease affecting Canadian children and young adults. </a:t>
            </a:r>
          </a:p>
          <a:p>
            <a:endParaRPr lang="en-CA" sz="2400" dirty="0"/>
          </a:p>
          <a:p>
            <a:r>
              <a:rPr lang="en-CA" sz="2400" dirty="0"/>
              <a:t>At present, there is no cure. </a:t>
            </a:r>
          </a:p>
        </p:txBody>
      </p:sp>
      <p:sp>
        <p:nvSpPr>
          <p:cNvPr id="31" name="TextBox 19">
            <a:extLst>
              <a:ext uri="{FF2B5EF4-FFF2-40B4-BE49-F238E27FC236}">
                <a16:creationId xmlns:a16="http://schemas.microsoft.com/office/drawing/2014/main" id="{C2BCD34B-62AE-4E64-9D21-E50C4B9B13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619" y="6012671"/>
            <a:ext cx="37878782" cy="671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 We would like to acknowledge the co-authors: Professor Lisa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Strug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Ph.D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Naim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Panjwani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M.Sc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; and Zeynep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Baskurt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Ph.D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 without whom this research would not be possible.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DA6868-859E-4342-976E-822157DE2D15}"/>
              </a:ext>
            </a:extLst>
          </p:cNvPr>
          <p:cNvGrpSpPr/>
          <p:nvPr/>
        </p:nvGrpSpPr>
        <p:grpSpPr>
          <a:xfrm>
            <a:off x="854727" y="7073457"/>
            <a:ext cx="3025574" cy="646332"/>
            <a:chOff x="619432" y="7936247"/>
            <a:chExt cx="3025574" cy="6463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7220CD8-CD1F-4561-B6F6-872F8B351FDE}"/>
                </a:ext>
              </a:extLst>
            </p:cNvPr>
            <p:cNvSpPr txBox="1"/>
            <p:nvPr/>
          </p:nvSpPr>
          <p:spPr>
            <a:xfrm>
              <a:off x="1066800" y="7936248"/>
              <a:ext cx="257820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>
                  <a:solidFill>
                    <a:srgbClr val="6E4D99"/>
                  </a:solidFill>
                  <a:latin typeface="Amaranth" panose="02000503050000020004" pitchFamily="2" charset="0"/>
                </a:rPr>
                <a:t>ABSTRACT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69B7A80-A037-4811-AA81-3FB99CEB6B45}"/>
                </a:ext>
              </a:extLst>
            </p:cNvPr>
            <p:cNvSpPr/>
            <p:nvPr/>
          </p:nvSpPr>
          <p:spPr bwMode="auto">
            <a:xfrm>
              <a:off x="619432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28E0EA1-F584-4FE4-81F7-2DFD4FB88DA2}"/>
              </a:ext>
            </a:extLst>
          </p:cNvPr>
          <p:cNvGrpSpPr/>
          <p:nvPr/>
        </p:nvGrpSpPr>
        <p:grpSpPr>
          <a:xfrm>
            <a:off x="11553207" y="7073458"/>
            <a:ext cx="4558516" cy="646647"/>
            <a:chOff x="11309555" y="7936248"/>
            <a:chExt cx="4558516" cy="64664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9744332-409D-4E13-8004-F1FC2BA8831D}"/>
                </a:ext>
              </a:extLst>
            </p:cNvPr>
            <p:cNvSpPr txBox="1"/>
            <p:nvPr/>
          </p:nvSpPr>
          <p:spPr>
            <a:xfrm>
              <a:off x="11766755" y="7936248"/>
              <a:ext cx="410131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79955"/>
                  </a:solidFill>
                  <a:latin typeface="Amaranth" panose="02000503050000020004" pitchFamily="2" charset="0"/>
                </a:rPr>
                <a:t>2. METHODOLOGY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540629-E07F-4524-B7B0-8AD50B9CA383}"/>
                </a:ext>
              </a:extLst>
            </p:cNvPr>
            <p:cNvSpPr/>
            <p:nvPr/>
          </p:nvSpPr>
          <p:spPr bwMode="auto">
            <a:xfrm>
              <a:off x="11309555" y="7936564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FD3D1B1-E282-45AC-A5D2-BF5D46CFDC2A}"/>
              </a:ext>
            </a:extLst>
          </p:cNvPr>
          <p:cNvGrpSpPr/>
          <p:nvPr/>
        </p:nvGrpSpPr>
        <p:grpSpPr>
          <a:xfrm>
            <a:off x="21739485" y="7022698"/>
            <a:ext cx="3111923" cy="676142"/>
            <a:chOff x="21950516" y="7936248"/>
            <a:chExt cx="3111923" cy="67614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18A5CA-EAF8-4A0C-91E3-652892D85424}"/>
                </a:ext>
              </a:extLst>
            </p:cNvPr>
            <p:cNvSpPr txBox="1"/>
            <p:nvPr/>
          </p:nvSpPr>
          <p:spPr>
            <a:xfrm>
              <a:off x="22402800" y="7936248"/>
              <a:ext cx="2659639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79955"/>
                  </a:solidFill>
                  <a:latin typeface="Amaranth" panose="02000503050000020004" pitchFamily="2" charset="0"/>
                </a:rPr>
                <a:t>3. RESULTS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DBBCF0F-8115-4C70-A694-F428A5C95969}"/>
                </a:ext>
              </a:extLst>
            </p:cNvPr>
            <p:cNvSpPr/>
            <p:nvPr/>
          </p:nvSpPr>
          <p:spPr bwMode="auto">
            <a:xfrm>
              <a:off x="21950516" y="7966059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BB9306F-3280-4FFD-A286-DCBADFD49E3F}"/>
              </a:ext>
            </a:extLst>
          </p:cNvPr>
          <p:cNvGrpSpPr/>
          <p:nvPr/>
        </p:nvGrpSpPr>
        <p:grpSpPr>
          <a:xfrm>
            <a:off x="22264798" y="27008728"/>
            <a:ext cx="4041194" cy="646332"/>
            <a:chOff x="32576216" y="7936247"/>
            <a:chExt cx="4041194" cy="6463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486D635-9884-427F-9A27-F0D207FACB9C}"/>
                </a:ext>
              </a:extLst>
            </p:cNvPr>
            <p:cNvSpPr txBox="1"/>
            <p:nvPr/>
          </p:nvSpPr>
          <p:spPr>
            <a:xfrm>
              <a:off x="33033416" y="7936248"/>
              <a:ext cx="3583994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E4D99"/>
                  </a:solidFill>
                  <a:latin typeface="Amaranth" panose="02000503050000020004" pitchFamily="2" charset="0"/>
                </a:rPr>
                <a:t>4. CONCLUSION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9702F2A-8E0E-4D1A-A866-FC61F70C5522}"/>
                </a:ext>
              </a:extLst>
            </p:cNvPr>
            <p:cNvSpPr/>
            <p:nvPr/>
          </p:nvSpPr>
          <p:spPr bwMode="auto">
            <a:xfrm>
              <a:off x="32576216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A48DC6E-5C6A-4A57-8A78-B09BE503F40B}"/>
              </a:ext>
            </a:extLst>
          </p:cNvPr>
          <p:cNvGrpSpPr/>
          <p:nvPr/>
        </p:nvGrpSpPr>
        <p:grpSpPr>
          <a:xfrm>
            <a:off x="1142981" y="18081107"/>
            <a:ext cx="4446434" cy="646958"/>
            <a:chOff x="619432" y="19087285"/>
            <a:chExt cx="4446434" cy="64695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E133AC-1DFE-4D6E-B1A3-31B930A6602E}"/>
                </a:ext>
              </a:extLst>
            </p:cNvPr>
            <p:cNvSpPr txBox="1"/>
            <p:nvPr/>
          </p:nvSpPr>
          <p:spPr>
            <a:xfrm>
              <a:off x="1076632" y="19087285"/>
              <a:ext cx="3989234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A33B3B"/>
                  </a:solidFill>
                  <a:latin typeface="Amaranth" panose="02000503050000020004" pitchFamily="2" charset="0"/>
                </a:rPr>
                <a:t>1. INTRODUCTION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1C45890-5A72-41A6-9C21-8464F46D0E48}"/>
                </a:ext>
              </a:extLst>
            </p:cNvPr>
            <p:cNvSpPr/>
            <p:nvPr/>
          </p:nvSpPr>
          <p:spPr bwMode="auto">
            <a:xfrm>
              <a:off x="619432" y="19087912"/>
              <a:ext cx="457200" cy="646331"/>
            </a:xfrm>
            <a:prstGeom prst="rect">
              <a:avLst/>
            </a:prstGeom>
            <a:solidFill>
              <a:srgbClr val="A33B3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9D373EE-58D8-4FB5-8F69-00DE0C02A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634" y="19668245"/>
            <a:ext cx="4596782" cy="5377138"/>
          </a:xfrm>
          <a:prstGeom prst="rect">
            <a:avLst/>
          </a:prstGeom>
        </p:spPr>
      </p:pic>
      <p:sp>
        <p:nvSpPr>
          <p:cNvPr id="34" name="TextBox 19">
            <a:extLst>
              <a:ext uri="{FF2B5EF4-FFF2-40B4-BE49-F238E27FC236}">
                <a16:creationId xmlns:a16="http://schemas.microsoft.com/office/drawing/2014/main" id="{154FA519-BB50-4739-A61C-61B9D87D5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150" y="19011384"/>
            <a:ext cx="4596782" cy="46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en-CA" sz="2400" dirty="0"/>
              <a:t>Fig 1. Issues associated with CF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6CE3BF-1FA8-4D2C-9880-874DF3328F50}"/>
              </a:ext>
            </a:extLst>
          </p:cNvPr>
          <p:cNvSpPr txBox="1"/>
          <p:nvPr/>
        </p:nvSpPr>
        <p:spPr>
          <a:xfrm>
            <a:off x="1034394" y="24616199"/>
            <a:ext cx="32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1.2. MODIFIER GENES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315DE0B-0A77-4780-A275-715F8B99B130}"/>
              </a:ext>
            </a:extLst>
          </p:cNvPr>
          <p:cNvSpPr txBox="1"/>
          <p:nvPr/>
        </p:nvSpPr>
        <p:spPr>
          <a:xfrm>
            <a:off x="1104935" y="19107190"/>
            <a:ext cx="3053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1.1. CYSTIC FIBROSIS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BBB335E-E13E-4FFF-B9A3-6F4C45190E61}"/>
              </a:ext>
            </a:extLst>
          </p:cNvPr>
          <p:cNvSpPr/>
          <p:nvPr/>
        </p:nvSpPr>
        <p:spPr>
          <a:xfrm>
            <a:off x="13730506" y="27909544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Genotypic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488,377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D347C49-D787-472E-9CE6-5AF788B45B51}"/>
              </a:ext>
            </a:extLst>
          </p:cNvPr>
          <p:cNvCxnSpPr>
            <a:cxnSpLocks/>
            <a:stCxn id="68" idx="2"/>
            <a:endCxn id="70" idx="0"/>
          </p:cNvCxnSpPr>
          <p:nvPr/>
        </p:nvCxnSpPr>
        <p:spPr>
          <a:xfrm flipH="1">
            <a:off x="14761505" y="28655361"/>
            <a:ext cx="3" cy="61084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EFD44FF1-CE85-4E55-B37C-B8515F016E46}"/>
              </a:ext>
            </a:extLst>
          </p:cNvPr>
          <p:cNvSpPr/>
          <p:nvPr/>
        </p:nvSpPr>
        <p:spPr>
          <a:xfrm>
            <a:off x="13730503" y="29266205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Unrelated Individuals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452,197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4862644-2AE6-463D-AD87-1243B108CD4C}"/>
              </a:ext>
            </a:extLst>
          </p:cNvPr>
          <p:cNvSpPr/>
          <p:nvPr/>
        </p:nvSpPr>
        <p:spPr>
          <a:xfrm>
            <a:off x="13730503" y="30622866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Caucasians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377,961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05A786F-59F1-4278-87B7-95AFFBA0A4CA}"/>
              </a:ext>
            </a:extLst>
          </p:cNvPr>
          <p:cNvSpPr/>
          <p:nvPr/>
        </p:nvSpPr>
        <p:spPr>
          <a:xfrm>
            <a:off x="11153002" y="27909544"/>
            <a:ext cx="2062003" cy="934445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Phenotypic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(ICD10 data)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349,590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4535A2F-8C9C-4D00-B974-173CF97C0DA0}"/>
              </a:ext>
            </a:extLst>
          </p:cNvPr>
          <p:cNvSpPr/>
          <p:nvPr/>
        </p:nvSpPr>
        <p:spPr>
          <a:xfrm>
            <a:off x="13730503" y="31922494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Final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263,607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A9A7B4E-CAA8-4B8D-A22C-EFC592557969}"/>
              </a:ext>
            </a:extLst>
          </p:cNvPr>
          <p:cNvCxnSpPr>
            <a:cxnSpLocks/>
          </p:cNvCxnSpPr>
          <p:nvPr/>
        </p:nvCxnSpPr>
        <p:spPr>
          <a:xfrm flipH="1">
            <a:off x="14761501" y="30012022"/>
            <a:ext cx="3" cy="61084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8866FC7-E038-4DC8-ADDB-1C5EC13CD1DE}"/>
              </a:ext>
            </a:extLst>
          </p:cNvPr>
          <p:cNvCxnSpPr>
            <a:cxnSpLocks/>
          </p:cNvCxnSpPr>
          <p:nvPr/>
        </p:nvCxnSpPr>
        <p:spPr>
          <a:xfrm flipH="1">
            <a:off x="14761497" y="31290596"/>
            <a:ext cx="6" cy="613297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822B41B-88E6-4F64-93FE-55DE92986EB9}"/>
              </a:ext>
            </a:extLst>
          </p:cNvPr>
          <p:cNvCxnSpPr>
            <a:cxnSpLocks/>
          </p:cNvCxnSpPr>
          <p:nvPr/>
        </p:nvCxnSpPr>
        <p:spPr>
          <a:xfrm flipH="1">
            <a:off x="12175886" y="28761104"/>
            <a:ext cx="1" cy="288880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CF7298C-AB99-4B6D-9146-6EE6E2B359F8}"/>
              </a:ext>
            </a:extLst>
          </p:cNvPr>
          <p:cNvCxnSpPr/>
          <p:nvPr/>
        </p:nvCxnSpPr>
        <p:spPr>
          <a:xfrm>
            <a:off x="12158427" y="31654222"/>
            <a:ext cx="2603070" cy="0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9BAEF40-7DA4-4186-8483-F3EBEE41FB6E}"/>
              </a:ext>
            </a:extLst>
          </p:cNvPr>
          <p:cNvCxnSpPr>
            <a:cxnSpLocks/>
          </p:cNvCxnSpPr>
          <p:nvPr/>
        </p:nvCxnSpPr>
        <p:spPr>
          <a:xfrm>
            <a:off x="14761497" y="29007901"/>
            <a:ext cx="1239667" cy="0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310C71D-EB82-4327-B0B3-C447BC5A8CC0}"/>
              </a:ext>
            </a:extLst>
          </p:cNvPr>
          <p:cNvCxnSpPr>
            <a:cxnSpLocks/>
          </p:cNvCxnSpPr>
          <p:nvPr/>
        </p:nvCxnSpPr>
        <p:spPr>
          <a:xfrm flipV="1">
            <a:off x="14761497" y="30332542"/>
            <a:ext cx="1327365" cy="18886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4C6E2D8-C03B-4923-998D-3DE033BC11E5}"/>
              </a:ext>
            </a:extLst>
          </p:cNvPr>
          <p:cNvCxnSpPr>
            <a:cxnSpLocks/>
          </p:cNvCxnSpPr>
          <p:nvPr/>
        </p:nvCxnSpPr>
        <p:spPr>
          <a:xfrm>
            <a:off x="14761498" y="31645588"/>
            <a:ext cx="1468515" cy="1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0EEA5A6C-07D6-41E1-BDFC-1C6095EA9B6A}"/>
              </a:ext>
            </a:extLst>
          </p:cNvPr>
          <p:cNvSpPr txBox="1"/>
          <p:nvPr/>
        </p:nvSpPr>
        <p:spPr>
          <a:xfrm>
            <a:off x="16111723" y="28715209"/>
            <a:ext cx="4485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Kinship analysis (removed people up to 2</a:t>
            </a:r>
            <a:r>
              <a:rPr lang="en-CA" sz="1800" baseline="30000" dirty="0">
                <a:solidFill>
                  <a:prstClr val="black"/>
                </a:solidFill>
                <a:latin typeface="Trebuchet MS" panose="020B0603020202020204"/>
              </a:rPr>
              <a:t>nd</a:t>
            </a: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 degree of relatedness)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AE3673A-105F-462F-802E-160C014DFE5D}"/>
              </a:ext>
            </a:extLst>
          </p:cNvPr>
          <p:cNvSpPr txBox="1"/>
          <p:nvPr/>
        </p:nvSpPr>
        <p:spPr>
          <a:xfrm>
            <a:off x="16230014" y="30110113"/>
            <a:ext cx="4138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Ancestral PCA (removed non-Caucasian individuals)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8C3C328-0809-4CD0-ABE1-5DE388B97421}"/>
              </a:ext>
            </a:extLst>
          </p:cNvPr>
          <p:cNvSpPr txBox="1"/>
          <p:nvPr/>
        </p:nvSpPr>
        <p:spPr>
          <a:xfrm>
            <a:off x="16252874" y="31290596"/>
            <a:ext cx="4344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Merged phenotypic data from ICD10 codes with genotypic data </a:t>
            </a:r>
          </a:p>
        </p:txBody>
      </p:sp>
      <p:sp>
        <p:nvSpPr>
          <p:cNvPr id="88" name="Content Placeholder 2">
            <a:extLst>
              <a:ext uri="{FF2B5EF4-FFF2-40B4-BE49-F238E27FC236}">
                <a16:creationId xmlns:a16="http://schemas.microsoft.com/office/drawing/2014/main" id="{E243702E-D101-407A-881C-FFDD92EA92F6}"/>
              </a:ext>
            </a:extLst>
          </p:cNvPr>
          <p:cNvSpPr txBox="1">
            <a:spLocks/>
          </p:cNvSpPr>
          <p:nvPr/>
        </p:nvSpPr>
        <p:spPr>
          <a:xfrm>
            <a:off x="33390391" y="28266826"/>
            <a:ext cx="10556577" cy="4285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lang="en-CA" sz="3600" b="1" dirty="0">
                <a:solidFill>
                  <a:schemeClr val="tx1"/>
                </a:solidFill>
                <a:latin typeface="Calibri" panose="020F0502020204030204" pitchFamily="34" charset="0"/>
              </a:rPr>
              <a:t>Future Work: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Use curated phenotypes. </a:t>
            </a: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E.g., Lung function: FEV1/FVC ratio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Included interaction term between allele count and sex.</a:t>
            </a:r>
          </a:p>
          <a:p>
            <a:pPr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lang="en-US" sz="3200" dirty="0">
                <a:solidFill>
                  <a:schemeClr val="tx1"/>
                </a:solidFill>
              </a:rPr>
              <a:t>Instead of using additive model use a genotypic model (treat allele count as categorical variable).</a:t>
            </a:r>
          </a:p>
          <a:p>
            <a:pPr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Adjust our analysis for the case control imbalance.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94AD4F-A906-4FAB-BBBE-03AD8AF1D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5591" y="8821942"/>
            <a:ext cx="9024969" cy="8247524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9E1DF46D-EB39-4214-99B6-1CA77F8846FF}"/>
              </a:ext>
            </a:extLst>
          </p:cNvPr>
          <p:cNvSpPr txBox="1"/>
          <p:nvPr/>
        </p:nvSpPr>
        <p:spPr>
          <a:xfrm>
            <a:off x="980988" y="28982615"/>
            <a:ext cx="32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1.3. SNP’s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33F84F-02B4-43E0-BD6F-A45606324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934" y="26982236"/>
            <a:ext cx="8736325" cy="5755123"/>
          </a:xfrm>
          <a:prstGeom prst="rect">
            <a:avLst/>
          </a:prstGeom>
        </p:spPr>
      </p:pic>
      <p:sp>
        <p:nvSpPr>
          <p:cNvPr id="91" name="Title 1">
            <a:extLst>
              <a:ext uri="{FF2B5EF4-FFF2-40B4-BE49-F238E27FC236}">
                <a16:creationId xmlns:a16="http://schemas.microsoft.com/office/drawing/2014/main" id="{C9A14F20-1D71-4D87-AC3D-AD3B7556C8AB}"/>
              </a:ext>
            </a:extLst>
          </p:cNvPr>
          <p:cNvSpPr txBox="1">
            <a:spLocks/>
          </p:cNvSpPr>
          <p:nvPr/>
        </p:nvSpPr>
        <p:spPr>
          <a:xfrm>
            <a:off x="854727" y="7830012"/>
            <a:ext cx="10155426" cy="248452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0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Question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What is the impact of having the gene variants that increase severity of the Cystic Fibrosis disease in people who do not have Cystic Fibrosis?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41E71C80-692E-4274-B1F3-47B3657975CB}"/>
              </a:ext>
            </a:extLst>
          </p:cNvPr>
          <p:cNvSpPr txBox="1">
            <a:spLocks/>
          </p:cNvSpPr>
          <p:nvPr/>
        </p:nvSpPr>
        <p:spPr>
          <a:xfrm>
            <a:off x="903918" y="10320344"/>
            <a:ext cx="10955102" cy="516339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 fontAlgn="auto">
              <a:spcAft>
                <a:spcPts val="1200"/>
              </a:spcAft>
              <a:defRPr/>
            </a:pPr>
            <a:r>
              <a:rPr lang="en-CA" sz="4000" b="1" dirty="0">
                <a:solidFill>
                  <a:schemeClr val="tx1"/>
                </a:solidFill>
                <a:latin typeface="Trebuchet MS" panose="020B0603020202020204"/>
              </a:rPr>
              <a:t>Findings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 </a:t>
            </a:r>
            <a:r>
              <a:rPr lang="en-CA" sz="3600" dirty="0" err="1">
                <a:solidFill>
                  <a:schemeClr val="tx1"/>
                </a:solidFill>
                <a:latin typeface="Trebuchet MS" panose="020B0603020202020204"/>
              </a:rPr>
              <a:t>UKBiobank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 population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</a:t>
            </a:r>
          </a:p>
          <a:p>
            <a:pPr lvl="0" fontAlgn="auto">
              <a:spcAft>
                <a:spcPts val="1200"/>
              </a:spcAft>
              <a:defRPr/>
            </a:pP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	1. People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with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allele C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at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SNP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rs17497684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of  the </a:t>
            </a:r>
            <a:r>
              <a:rPr kumimoji="0" lang="en-CA" sz="3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gene </a:t>
            </a:r>
            <a:r>
              <a:rPr kumimoji="0" lang="en-CA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SLC9A3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have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6.4%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higher probability of developing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Esophagitis, GERD and related disease. </a:t>
            </a:r>
          </a:p>
          <a:p>
            <a:pPr lvl="0" fontAlgn="auto">
              <a:spcAft>
                <a:spcPts val="1200"/>
              </a:spcAft>
              <a:defRPr/>
            </a:pP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	2.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Males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with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allele G 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at SNP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rs5905176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of the gene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SLC6A14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were associated with having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68%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higher probability of developing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Urinary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Obstruction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.</a:t>
            </a:r>
            <a:r>
              <a:rPr lang="en-US" sz="4000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4000" dirty="0">
                <a:solidFill>
                  <a:schemeClr val="tx1"/>
                </a:solidFill>
                <a:latin typeface="Trebuchet MS" panose="020B0603020202020204"/>
              </a:rPr>
              <a:t>  </a:t>
            </a:r>
            <a:endParaRPr kumimoji="0" lang="en-US" sz="40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05A21D84-3A9D-4129-A83D-DAF9427A4CDF}"/>
              </a:ext>
            </a:extLst>
          </p:cNvPr>
          <p:cNvSpPr txBox="1">
            <a:spLocks/>
          </p:cNvSpPr>
          <p:nvPr/>
        </p:nvSpPr>
        <p:spPr>
          <a:xfrm>
            <a:off x="935969" y="25018009"/>
            <a:ext cx="9578158" cy="2098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The 3 modifier genes of interest and the SNP’s (location of genetic variation) of interest 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1) SLC26A9 (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Chromosome 1 - </a:t>
            </a: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SNP rs4077468 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Substitute SNP: rs4077469; r = 1</a:t>
            </a: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2) SLC6A14 (Chromosome X – SNP rs3788766 Substitute SNP: rs5905176; r = 0.770)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3) SLC9A3 (Chromosome 5 – SNP rs57221529 Substitute SNP: rs17497684; r = 0.821)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4FF69D-F77A-4B82-9C10-A89529E6D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01156" y="10189379"/>
            <a:ext cx="6888820" cy="307866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138DCD7E-ADF2-417A-96A0-9F6205AFBF72}"/>
              </a:ext>
            </a:extLst>
          </p:cNvPr>
          <p:cNvSpPr/>
          <p:nvPr/>
        </p:nvSpPr>
        <p:spPr>
          <a:xfrm>
            <a:off x="11423434" y="13543658"/>
            <a:ext cx="89576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2800" u="sng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Association</a:t>
            </a:r>
            <a:r>
              <a:rPr lang="en-CA" sz="2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: genotype (G) → all phenotypes (P’s)</a:t>
            </a:r>
          </a:p>
        </p:txBody>
      </p:sp>
      <p:sp>
        <p:nvSpPr>
          <p:cNvPr id="96" name="Title 5">
            <a:extLst>
              <a:ext uri="{FF2B5EF4-FFF2-40B4-BE49-F238E27FC236}">
                <a16:creationId xmlns:a16="http://schemas.microsoft.com/office/drawing/2014/main" id="{637C414F-1F78-4A22-ADE8-B9ED24D53CFB}"/>
              </a:ext>
            </a:extLst>
          </p:cNvPr>
          <p:cNvSpPr txBox="1">
            <a:spLocks/>
          </p:cNvSpPr>
          <p:nvPr/>
        </p:nvSpPr>
        <p:spPr>
          <a:xfrm>
            <a:off x="11620945" y="8854313"/>
            <a:ext cx="5345758" cy="1375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What is a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PheWAS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?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dirty="0">
                <a:solidFill>
                  <a:schemeClr val="tx2"/>
                </a:solidFill>
                <a:latin typeface="Trebuchet MS" panose="020B0603020202020204"/>
              </a:rPr>
              <a:t>Phenome-Wide Association Study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1F15E96-BC6D-42EC-9CB0-83BC132DCADB}"/>
              </a:ext>
            </a:extLst>
          </p:cNvPr>
          <p:cNvSpPr txBox="1"/>
          <p:nvPr/>
        </p:nvSpPr>
        <p:spPr>
          <a:xfrm>
            <a:off x="16361016" y="14092630"/>
            <a:ext cx="27289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(Different Physical Traits such as colour blindness or genetic diseases)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9643F5F-7965-4144-9405-CFA60E056347}"/>
              </a:ext>
            </a:extLst>
          </p:cNvPr>
          <p:cNvSpPr txBox="1"/>
          <p:nvPr/>
        </p:nvSpPr>
        <p:spPr>
          <a:xfrm>
            <a:off x="13229837" y="14336916"/>
            <a:ext cx="2728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(Variation in the gene)</a:t>
            </a:r>
          </a:p>
        </p:txBody>
      </p:sp>
      <p:sp>
        <p:nvSpPr>
          <p:cNvPr id="99" name="Content Placeholder 2">
            <a:extLst>
              <a:ext uri="{FF2B5EF4-FFF2-40B4-BE49-F238E27FC236}">
                <a16:creationId xmlns:a16="http://schemas.microsoft.com/office/drawing/2014/main" id="{F287CE2D-6A28-444F-BE48-65A3EF88D64E}"/>
              </a:ext>
            </a:extLst>
          </p:cNvPr>
          <p:cNvSpPr txBox="1">
            <a:spLocks/>
          </p:cNvSpPr>
          <p:nvPr/>
        </p:nvSpPr>
        <p:spPr>
          <a:xfrm>
            <a:off x="10694050" y="17264853"/>
            <a:ext cx="11238814" cy="5318189"/>
          </a:xfrm>
          <a:prstGeom prst="rect">
            <a:avLst/>
          </a:prstGeom>
          <a:ln>
            <a:solidFill>
              <a:sysClr val="window" lastClr="FFFFFF">
                <a:alpha val="0"/>
              </a:sysClr>
            </a:solidFill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Statistical Method: Additive Model for performing </a:t>
            </a:r>
            <a:r>
              <a:rPr kumimoji="0" lang="en-CA" sz="3000" b="1" i="0" u="sng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PheWAS</a:t>
            </a: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1800" b="1" i="0" u="sng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Logit( P(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phenotype_i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= 1) ) = SLC26A9_i + 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covariates_i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  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=1, …,</a:t>
            </a:r>
            <a:r>
              <a:rPr lang="en-CA" sz="2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264,000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individual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457200" marR="0" lvl="1" indent="0" algn="l" defTabSz="4572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			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                                                                        0  if RS4077468_AA 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Phenotype_i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=                                                        SLC26A9 =        1  if RS4077468_AT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			   											            2  if RS4077468_TT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Perform adjusted and unadjusted logistic regression.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Adjusted for covariates: Age, age-squared and sex. 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C3C4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Software: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 ("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PheWAS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" package from 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github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 and PLINK.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Linux environment for high performance computing. 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00" name="Left Brace 99">
            <a:extLst>
              <a:ext uri="{FF2B5EF4-FFF2-40B4-BE49-F238E27FC236}">
                <a16:creationId xmlns:a16="http://schemas.microsoft.com/office/drawing/2014/main" id="{5327872A-496D-405C-8ADA-4AFFCCB02442}"/>
              </a:ext>
            </a:extLst>
          </p:cNvPr>
          <p:cNvSpPr/>
          <p:nvPr/>
        </p:nvSpPr>
        <p:spPr>
          <a:xfrm>
            <a:off x="18600445" y="18810683"/>
            <a:ext cx="484450" cy="993124"/>
          </a:xfrm>
          <a:prstGeom prst="leftBrace">
            <a:avLst/>
          </a:prstGeom>
          <a:noFill/>
          <a:ln w="19050" cap="rnd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01" name="Left Brace 100">
            <a:extLst>
              <a:ext uri="{FF2B5EF4-FFF2-40B4-BE49-F238E27FC236}">
                <a16:creationId xmlns:a16="http://schemas.microsoft.com/office/drawing/2014/main" id="{6D18C92E-CF74-4029-975D-7AFE24AA374D}"/>
              </a:ext>
            </a:extLst>
          </p:cNvPr>
          <p:cNvSpPr/>
          <p:nvPr/>
        </p:nvSpPr>
        <p:spPr>
          <a:xfrm>
            <a:off x="13027822" y="19014357"/>
            <a:ext cx="227641" cy="595603"/>
          </a:xfrm>
          <a:prstGeom prst="leftBrace">
            <a:avLst/>
          </a:prstGeom>
          <a:noFill/>
          <a:ln w="19050" cap="rnd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A1FDC154-502D-472E-A1F2-DBF5A203DF7E}"/>
              </a:ext>
            </a:extLst>
          </p:cNvPr>
          <p:cNvCxnSpPr>
            <a:cxnSpLocks/>
          </p:cNvCxnSpPr>
          <p:nvPr/>
        </p:nvCxnSpPr>
        <p:spPr>
          <a:xfrm flipH="1" flipV="1">
            <a:off x="40893853" y="21967941"/>
            <a:ext cx="342110" cy="237983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A09ED1C-3FB9-4BCD-B3D7-F9DF12E881C3}"/>
              </a:ext>
            </a:extLst>
          </p:cNvPr>
          <p:cNvSpPr txBox="1"/>
          <p:nvPr/>
        </p:nvSpPr>
        <p:spPr>
          <a:xfrm>
            <a:off x="896313" y="29413205"/>
            <a:ext cx="18135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SNP: Variation at a particular  location of  a Gene. 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1DAF723C-90DD-4EF5-9395-1D6251571E5D}"/>
              </a:ext>
            </a:extLst>
          </p:cNvPr>
          <p:cNvSpPr txBox="1">
            <a:spLocks/>
          </p:cNvSpPr>
          <p:nvPr/>
        </p:nvSpPr>
        <p:spPr>
          <a:xfrm>
            <a:off x="831281" y="15455046"/>
            <a:ext cx="9869474" cy="24133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000" b="1" dirty="0">
                <a:solidFill>
                  <a:schemeClr val="tx1"/>
                </a:solidFill>
                <a:latin typeface="Trebuchet MS" panose="020B0603020202020204"/>
              </a:rPr>
              <a:t>Method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2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ample size after QC steps ~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264,000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unrelated individuals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Used </a:t>
            </a:r>
            <a:r>
              <a:rPr lang="en-CA" sz="3600" b="1" dirty="0" err="1">
                <a:solidFill>
                  <a:schemeClr val="tx1"/>
                </a:solidFill>
                <a:latin typeface="Trebuchet MS" panose="020B0603020202020204"/>
              </a:rPr>
              <a:t>UKBiobank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data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(~500,000 individuals).  </a:t>
            </a:r>
            <a:r>
              <a:rPr lang="en-CA" sz="3600" b="1" dirty="0" err="1">
                <a:solidFill>
                  <a:schemeClr val="tx1"/>
                </a:solidFill>
                <a:latin typeface="Trebuchet MS" panose="020B0603020202020204"/>
              </a:rPr>
              <a:t>PheWAS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method used to find associations.  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7E1E7E6D-0E78-4BFF-A71D-3EA8182F439E}"/>
              </a:ext>
            </a:extLst>
          </p:cNvPr>
          <p:cNvSpPr txBox="1"/>
          <p:nvPr/>
        </p:nvSpPr>
        <p:spPr>
          <a:xfrm>
            <a:off x="10648086" y="22909850"/>
            <a:ext cx="6518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2.2 DATA &amp; QC STEPS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B74DBEBA-FD54-4C77-9696-7A31D4143189}"/>
              </a:ext>
            </a:extLst>
          </p:cNvPr>
          <p:cNvSpPr txBox="1">
            <a:spLocks/>
          </p:cNvSpPr>
          <p:nvPr/>
        </p:nvSpPr>
        <p:spPr>
          <a:xfrm>
            <a:off x="11602107" y="15080075"/>
            <a:ext cx="9842807" cy="2267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buClr>
                <a:srgbClr val="5FCBEF"/>
              </a:buClr>
              <a:buSzPct val="100000"/>
              <a:buFont typeface="Wingdings" panose="05000000000000000000" pitchFamily="2" charset="2"/>
              <a:buChar char="v"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our data had 1511 phenotypes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.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Wingdings" panose="05000000000000000000" pitchFamily="2" charset="2"/>
              <a:buChar char="v"/>
              <a:tabLst/>
              <a:defRPr/>
            </a:pP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ICD10 data codes from participants’ electronic health recode data was mapped to phenotypes using the </a:t>
            </a:r>
            <a:r>
              <a:rPr lang="en-CA" sz="2000" dirty="0" err="1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PheCode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system codes which has been validated through reproducing many well known genetic associations. The </a:t>
            </a:r>
            <a:r>
              <a:rPr lang="en-CA" sz="2000" dirty="0" err="1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phecode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mapping was done through collaboration with 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6" name="Text Placeholder 2">
            <a:extLst>
              <a:ext uri="{FF2B5EF4-FFF2-40B4-BE49-F238E27FC236}">
                <a16:creationId xmlns:a16="http://schemas.microsoft.com/office/drawing/2014/main" id="{734FD8E4-23E7-4B86-B469-504404109132}"/>
              </a:ext>
            </a:extLst>
          </p:cNvPr>
          <p:cNvSpPr txBox="1">
            <a:spLocks/>
          </p:cNvSpPr>
          <p:nvPr/>
        </p:nvSpPr>
        <p:spPr>
          <a:xfrm>
            <a:off x="10828268" y="23387666"/>
            <a:ext cx="10666384" cy="396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31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  <a:r>
              <a:rPr kumimoji="0" lang="en-CA" sz="33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Approximately 500,000 people aged between 40-69 years in 2006-2010 from across the country (Mainly England, Scotland and Wales).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All participants volunteered to provide their genetic data: Genotype data (100GB): between 500,000 to 1 million SNPs per person.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Individual’s national health records have also been linked with their baseline and genotypic data.</a:t>
            </a:r>
          </a:p>
          <a:p>
            <a:pPr marL="342900" indent="-342900" fontAlgn="auto"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defRPr/>
            </a:pPr>
            <a:r>
              <a:rPr lang="en-CA" sz="2600" dirty="0">
                <a:latin typeface="Trebuchet MS" panose="020B0603020202020204" pitchFamily="34" charset="0"/>
              </a:rPr>
              <a:t>The SNP’s of interest were not genotyped for a high number of individuals (hence were missing). Therefore, instead of imputing them we chose to substitute them with SNP’s that were genotyped and had high person correlation (r &gt; 0.7) as identified in section 1.2. 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lang="en-CA" sz="2600" dirty="0"/>
              <a:t>Final data set for </a:t>
            </a:r>
            <a:r>
              <a:rPr lang="en-CA" sz="2600" b="1" i="1" u="sng" dirty="0"/>
              <a:t>SLC9A3</a:t>
            </a:r>
            <a:r>
              <a:rPr lang="en-CA" sz="2600" b="1" i="1" dirty="0"/>
              <a:t>, </a:t>
            </a:r>
            <a:r>
              <a:rPr lang="en-CA" sz="2600" b="1" i="1" u="sng" dirty="0"/>
              <a:t>SLC26A9</a:t>
            </a:r>
            <a:r>
              <a:rPr lang="en-CA" sz="2600" dirty="0"/>
              <a:t> and </a:t>
            </a:r>
            <a:r>
              <a:rPr lang="en-CA" sz="2600" b="1" i="1" u="sng" dirty="0"/>
              <a:t>SLC6A14</a:t>
            </a:r>
            <a:r>
              <a:rPr lang="en-CA" sz="2600" dirty="0"/>
              <a:t> had individuals  </a:t>
            </a:r>
            <a:r>
              <a:rPr lang="en-CA" sz="2600" b="1" u="sng" dirty="0"/>
              <a:t>262,923</a:t>
            </a:r>
            <a:r>
              <a:rPr lang="en-CA" sz="2600" b="1" dirty="0"/>
              <a:t>,  </a:t>
            </a:r>
            <a:r>
              <a:rPr lang="en-CA" sz="2600" b="1" u="sng" dirty="0"/>
              <a:t>261,655</a:t>
            </a:r>
            <a:r>
              <a:rPr lang="en-CA" sz="2600" b="1" dirty="0"/>
              <a:t> &amp;</a:t>
            </a:r>
            <a:r>
              <a:rPr lang="en-CA" sz="2600" dirty="0"/>
              <a:t> </a:t>
            </a:r>
            <a:r>
              <a:rPr lang="en-CA" sz="2600" b="1" u="sng" dirty="0"/>
              <a:t>117,398</a:t>
            </a:r>
            <a:r>
              <a:rPr lang="en-CA" sz="2600" dirty="0"/>
              <a:t>, respectively.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7603300-E983-4E72-A843-1C95229EC29F}"/>
              </a:ext>
            </a:extLst>
          </p:cNvPr>
          <p:cNvSpPr txBox="1">
            <a:spLocks/>
          </p:cNvSpPr>
          <p:nvPr/>
        </p:nvSpPr>
        <p:spPr>
          <a:xfrm>
            <a:off x="10607133" y="27253787"/>
            <a:ext cx="11108655" cy="593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Quality Control Steps: 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B180E7C-6B03-4FC2-9BB1-C464B0609687}"/>
              </a:ext>
            </a:extLst>
          </p:cNvPr>
          <p:cNvSpPr txBox="1"/>
          <p:nvPr/>
        </p:nvSpPr>
        <p:spPr>
          <a:xfrm>
            <a:off x="11687880" y="8451101"/>
            <a:ext cx="6518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2.1 STATISTICAL METHOD &amp; SOFTWARE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951E02-FFB8-4875-9513-2EAC91FAEBF3}"/>
              </a:ext>
            </a:extLst>
          </p:cNvPr>
          <p:cNvSpPr txBox="1"/>
          <p:nvPr/>
        </p:nvSpPr>
        <p:spPr>
          <a:xfrm>
            <a:off x="13241836" y="18884971"/>
            <a:ext cx="388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0  if do not have phenotype </a:t>
            </a:r>
            <a:r>
              <a:rPr kumimoji="0" lang="en-CA" sz="2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i</a:t>
            </a:r>
            <a:endParaRPr kumimoji="0" lang="en-CA" sz="2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Arial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1  if have phenotype </a:t>
            </a:r>
            <a:r>
              <a:rPr kumimoji="0" lang="en-CA" sz="2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i</a:t>
            </a:r>
            <a:endParaRPr kumimoji="0" lang="en-CA" sz="2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73BDF-758F-4AF5-9901-98E343327F05}"/>
              </a:ext>
            </a:extLst>
          </p:cNvPr>
          <p:cNvSpPr/>
          <p:nvPr/>
        </p:nvSpPr>
        <p:spPr bwMode="auto">
          <a:xfrm>
            <a:off x="12158427" y="10515600"/>
            <a:ext cx="306663" cy="30553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7037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4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DC2543D-DDC5-4E11-A414-9D974FE708A9}"/>
              </a:ext>
            </a:extLst>
          </p:cNvPr>
          <p:cNvSpPr/>
          <p:nvPr/>
        </p:nvSpPr>
        <p:spPr>
          <a:xfrm>
            <a:off x="21992536" y="8460025"/>
            <a:ext cx="10155425" cy="612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SLC26A9 &amp; rs4077469 with Covariates</a:t>
            </a:r>
          </a:p>
        </p:txBody>
      </p:sp>
      <p:pic>
        <p:nvPicPr>
          <p:cNvPr id="104" name="Picture 103">
            <a:extLst>
              <a:ext uri="{FF2B5EF4-FFF2-40B4-BE49-F238E27FC236}">
                <a16:creationId xmlns:a16="http://schemas.microsoft.com/office/drawing/2014/main" id="{982F4EF0-E3A2-4453-B9B0-A04820D8A9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13194" y="18031405"/>
            <a:ext cx="9180809" cy="8842395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1F6A589D-9FF9-448A-9C86-A915080A0207}"/>
              </a:ext>
            </a:extLst>
          </p:cNvPr>
          <p:cNvSpPr txBox="1"/>
          <p:nvPr/>
        </p:nvSpPr>
        <p:spPr>
          <a:xfrm>
            <a:off x="23242892" y="18744766"/>
            <a:ext cx="2876971" cy="2554545"/>
          </a:xfrm>
          <a:prstGeom prst="rect">
            <a:avLst/>
          </a:prstGeom>
          <a:solidFill>
            <a:srgbClr val="5FCBEF"/>
          </a:solidFill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Urinary Obstruction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OR         =  1.68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S.E.		 =  </a:t>
            </a:r>
            <a:r>
              <a:rPr lang="en-CA" sz="2000" dirty="0">
                <a:latin typeface="Trebuchet MS" panose="020B0603020202020204" pitchFamily="34" charset="0"/>
              </a:rPr>
              <a:t>0.127</a:t>
            </a:r>
            <a:endParaRPr kumimoji="0" lang="en-CA" sz="200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 pitchFamily="34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P-value  =  </a:t>
            </a: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4.24E-05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 Cases     =  64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Controls =  117,334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CA" sz="20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Risk Allele is G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EFB6A47-2A11-4B69-AB2F-24A6E90241C3}"/>
              </a:ext>
            </a:extLst>
          </p:cNvPr>
          <p:cNvSpPr txBox="1"/>
          <p:nvPr/>
        </p:nvSpPr>
        <p:spPr>
          <a:xfrm>
            <a:off x="47167800" y="3276600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E2B98402-201B-4F59-B965-7769E911CE24}"/>
              </a:ext>
            </a:extLst>
          </p:cNvPr>
          <p:cNvCxnSpPr>
            <a:cxnSpLocks/>
          </p:cNvCxnSpPr>
          <p:nvPr/>
        </p:nvCxnSpPr>
        <p:spPr>
          <a:xfrm flipV="1">
            <a:off x="47418235" y="4618339"/>
            <a:ext cx="156163" cy="561428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B6F75C2-EE60-498D-8506-3DF2A08370BB}"/>
              </a:ext>
            </a:extLst>
          </p:cNvPr>
          <p:cNvSpPr/>
          <p:nvPr/>
        </p:nvSpPr>
        <p:spPr>
          <a:xfrm>
            <a:off x="21857372" y="17776775"/>
            <a:ext cx="10296892" cy="542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SLC6A14 &amp; rs5905176 with Covariates for Males</a:t>
            </a:r>
            <a:r>
              <a:rPr lang="en-CA" sz="3600" b="1" dirty="0">
                <a:solidFill>
                  <a:schemeClr val="tx1"/>
                </a:solidFill>
              </a:rPr>
              <a:t>*</a:t>
            </a:r>
            <a:endParaRPr lang="en-CA" sz="2800" b="1" dirty="0">
              <a:solidFill>
                <a:schemeClr val="tx1"/>
              </a:solidFill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15DF6B81-47CA-4D18-9D08-80F4CD6F2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95582" y="7721670"/>
            <a:ext cx="9608261" cy="9608261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716E1875-CA2D-49B5-B1D3-AB31294D9689}"/>
              </a:ext>
            </a:extLst>
          </p:cNvPr>
          <p:cNvSpPr txBox="1"/>
          <p:nvPr/>
        </p:nvSpPr>
        <p:spPr>
          <a:xfrm>
            <a:off x="33873144" y="9348060"/>
            <a:ext cx="2847290" cy="2862322"/>
          </a:xfrm>
          <a:prstGeom prst="rect">
            <a:avLst/>
          </a:prstGeom>
          <a:solidFill>
            <a:srgbClr val="5FCBEF"/>
          </a:solidFill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Esophagitis, GERD and related diseases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OR         =  1.064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S.E.		 =  </a:t>
            </a:r>
            <a:r>
              <a:rPr lang="en-CA" sz="2000" dirty="0"/>
              <a:t>0.013</a:t>
            </a: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P-value  =  1.79E-06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Cases     =  19,687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Controls =  243,236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Risk Allele is C</a:t>
            </a: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307518E-42C4-4EA9-B136-46AC905924F3}"/>
              </a:ext>
            </a:extLst>
          </p:cNvPr>
          <p:cNvSpPr txBox="1"/>
          <p:nvPr/>
        </p:nvSpPr>
        <p:spPr>
          <a:xfrm>
            <a:off x="39557163" y="10756668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C65E996-4F12-405E-9BD4-60B205931886}"/>
              </a:ext>
            </a:extLst>
          </p:cNvPr>
          <p:cNvCxnSpPr>
            <a:cxnSpLocks/>
          </p:cNvCxnSpPr>
          <p:nvPr/>
        </p:nvCxnSpPr>
        <p:spPr>
          <a:xfrm flipH="1" flipV="1">
            <a:off x="38588335" y="10534951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9AB862B3-40F3-48AF-B039-14D0FBA8437E}"/>
              </a:ext>
            </a:extLst>
          </p:cNvPr>
          <p:cNvSpPr txBox="1"/>
          <p:nvPr/>
        </p:nvSpPr>
        <p:spPr>
          <a:xfrm>
            <a:off x="39705543" y="12364938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8A20DB5-4756-40C7-B473-97358FDDE7D3}"/>
              </a:ext>
            </a:extLst>
          </p:cNvPr>
          <p:cNvCxnSpPr>
            <a:cxnSpLocks/>
          </p:cNvCxnSpPr>
          <p:nvPr/>
        </p:nvCxnSpPr>
        <p:spPr>
          <a:xfrm flipV="1">
            <a:off x="39788105" y="12703239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60DBEBCF-F901-4916-9E0C-7FFA6DD03984}"/>
              </a:ext>
            </a:extLst>
          </p:cNvPr>
          <p:cNvSpPr txBox="1"/>
          <p:nvPr/>
        </p:nvSpPr>
        <p:spPr>
          <a:xfrm>
            <a:off x="21510989" y="9302202"/>
            <a:ext cx="828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D05E1C2-AE6A-48F9-9E6D-1B7AC790D03A}"/>
              </a:ext>
            </a:extLst>
          </p:cNvPr>
          <p:cNvSpPr txBox="1"/>
          <p:nvPr/>
        </p:nvSpPr>
        <p:spPr>
          <a:xfrm>
            <a:off x="32578843" y="8158630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b)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1E62EF0-7449-41B6-9244-9155F64F487F}"/>
              </a:ext>
            </a:extLst>
          </p:cNvPr>
          <p:cNvSpPr txBox="1"/>
          <p:nvPr/>
        </p:nvSpPr>
        <p:spPr>
          <a:xfrm>
            <a:off x="41892073" y="7649918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b)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854758FB-D7AF-490B-BA4F-AE4A653CD25C}"/>
              </a:ext>
            </a:extLst>
          </p:cNvPr>
          <p:cNvSpPr/>
          <p:nvPr/>
        </p:nvSpPr>
        <p:spPr>
          <a:xfrm>
            <a:off x="32578843" y="7086863"/>
            <a:ext cx="10672673" cy="9304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SLC9A3 &amp; rs17497684 with Covariates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5A2BEB6-507D-4276-8863-112EBC67974B}"/>
              </a:ext>
            </a:extLst>
          </p:cNvPr>
          <p:cNvSpPr txBox="1"/>
          <p:nvPr/>
        </p:nvSpPr>
        <p:spPr>
          <a:xfrm>
            <a:off x="27804588" y="10205130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286EC7B3-B12B-4D78-8FDB-476024273E58}"/>
              </a:ext>
            </a:extLst>
          </p:cNvPr>
          <p:cNvCxnSpPr>
            <a:cxnSpLocks/>
          </p:cNvCxnSpPr>
          <p:nvPr/>
        </p:nvCxnSpPr>
        <p:spPr>
          <a:xfrm flipH="1" flipV="1">
            <a:off x="26835760" y="9983413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CA805A5-2C43-4AE0-BEC5-2F66B8D72C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18410" y="18031405"/>
            <a:ext cx="10529818" cy="8959617"/>
          </a:xfrm>
          <a:prstGeom prst="rect">
            <a:avLst/>
          </a:prstGeom>
        </p:spPr>
      </p:pic>
      <p:sp>
        <p:nvSpPr>
          <p:cNvPr id="150" name="Content Placeholder 2">
            <a:extLst>
              <a:ext uri="{FF2B5EF4-FFF2-40B4-BE49-F238E27FC236}">
                <a16:creationId xmlns:a16="http://schemas.microsoft.com/office/drawing/2014/main" id="{0248E40A-3479-42C0-9951-CBF90721A216}"/>
              </a:ext>
            </a:extLst>
          </p:cNvPr>
          <p:cNvSpPr txBox="1">
            <a:spLocks/>
          </p:cNvSpPr>
          <p:nvPr/>
        </p:nvSpPr>
        <p:spPr>
          <a:xfrm>
            <a:off x="22494515" y="27503372"/>
            <a:ext cx="10930213" cy="512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Results:</a:t>
            </a:r>
          </a:p>
          <a:p>
            <a:pPr lvl="0"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Results suggest there to be an association between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having allele C at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SNP rs17497684 of </a:t>
            </a:r>
            <a:r>
              <a:rPr lang="en-US" sz="3200" dirty="0">
                <a:solidFill>
                  <a:schemeClr val="tx1"/>
                </a:solidFill>
                <a:latin typeface="Trebuchet MS" panose="020B0603020202020204"/>
              </a:rPr>
              <a:t>gene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SLC9A3 with 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having Esophagitis, GERD and related diseases.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Every additional C allele increases the odds by about 6.4% of having the related diseases in an individual.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Results generalizable to people with Caucasian ancestry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 in 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non-CF populations.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3A112B1-A2CE-461A-8BA5-9D0729A46177}"/>
              </a:ext>
            </a:extLst>
          </p:cNvPr>
          <p:cNvSpPr/>
          <p:nvPr/>
        </p:nvSpPr>
        <p:spPr>
          <a:xfrm>
            <a:off x="33142427" y="17894232"/>
            <a:ext cx="10234461" cy="4403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SLC6A14 &amp; rs5905176 with Covariates for Females</a:t>
            </a:r>
            <a:r>
              <a:rPr lang="en-CA" sz="3600" b="1" dirty="0">
                <a:solidFill>
                  <a:schemeClr val="tx1"/>
                </a:solidFill>
              </a:rPr>
              <a:t>*</a:t>
            </a:r>
            <a:endParaRPr lang="en-CA" sz="2800" b="1" dirty="0">
              <a:solidFill>
                <a:schemeClr val="tx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E3BD2B0C-18D4-4B70-8E13-53A02C811E43}"/>
              </a:ext>
            </a:extLst>
          </p:cNvPr>
          <p:cNvSpPr/>
          <p:nvPr/>
        </p:nvSpPr>
        <p:spPr>
          <a:xfrm>
            <a:off x="33992073" y="26991022"/>
            <a:ext cx="8926438" cy="14879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2400" dirty="0">
                <a:solidFill>
                  <a:schemeClr val="tx1"/>
                </a:solidFill>
              </a:rPr>
              <a:t> </a:t>
            </a:r>
            <a:r>
              <a:rPr lang="en-CA" sz="3600" b="1" dirty="0">
                <a:solidFill>
                  <a:schemeClr val="tx1"/>
                </a:solidFill>
              </a:rPr>
              <a:t>* </a:t>
            </a:r>
            <a:r>
              <a:rPr lang="en-CA" sz="2400" dirty="0">
                <a:solidFill>
                  <a:schemeClr val="tx1"/>
                </a:solidFill>
              </a:rPr>
              <a:t>The analysis for the gene SLC6A14 &amp; rs5905176 was </a:t>
            </a:r>
          </a:p>
          <a:p>
            <a:r>
              <a:rPr lang="en-CA" sz="2400" dirty="0">
                <a:solidFill>
                  <a:schemeClr val="tx1"/>
                </a:solidFill>
              </a:rPr>
              <a:t>    done separately for males and females because it is found on </a:t>
            </a:r>
          </a:p>
          <a:p>
            <a:r>
              <a:rPr lang="en-CA" sz="2400" dirty="0">
                <a:solidFill>
                  <a:schemeClr val="tx1"/>
                </a:solidFill>
              </a:rPr>
              <a:t>    the X-Chromosome and necessitates subgroup analysis.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88FED375-BFF8-4031-9828-0521FED0BEAF}"/>
              </a:ext>
            </a:extLst>
          </p:cNvPr>
          <p:cNvSpPr txBox="1"/>
          <p:nvPr/>
        </p:nvSpPr>
        <p:spPr>
          <a:xfrm>
            <a:off x="21813384" y="18401445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c)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961C1CA-EEE9-4AFA-8F5F-385AC5DF528C}"/>
              </a:ext>
            </a:extLst>
          </p:cNvPr>
          <p:cNvSpPr txBox="1"/>
          <p:nvPr/>
        </p:nvSpPr>
        <p:spPr>
          <a:xfrm>
            <a:off x="32441600" y="18810683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d)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736FF527-101F-47FA-A582-B55F060B2113}"/>
              </a:ext>
            </a:extLst>
          </p:cNvPr>
          <p:cNvSpPr txBox="1"/>
          <p:nvPr/>
        </p:nvSpPr>
        <p:spPr>
          <a:xfrm>
            <a:off x="36806766" y="19507300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CCF04666-AB96-4313-B991-01504FC35413}"/>
              </a:ext>
            </a:extLst>
          </p:cNvPr>
          <p:cNvCxnSpPr>
            <a:cxnSpLocks/>
          </p:cNvCxnSpPr>
          <p:nvPr/>
        </p:nvCxnSpPr>
        <p:spPr>
          <a:xfrm flipH="1" flipV="1">
            <a:off x="35837938" y="19285583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2C264907-B5B5-4DEB-A314-CF7F68F1B7D8}"/>
              </a:ext>
            </a:extLst>
          </p:cNvPr>
          <p:cNvSpPr txBox="1"/>
          <p:nvPr/>
        </p:nvSpPr>
        <p:spPr>
          <a:xfrm>
            <a:off x="39777957" y="21584587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F3FFD359-9825-4D73-926D-EC694840F19D}"/>
              </a:ext>
            </a:extLst>
          </p:cNvPr>
          <p:cNvCxnSpPr>
            <a:cxnSpLocks/>
          </p:cNvCxnSpPr>
          <p:nvPr/>
        </p:nvCxnSpPr>
        <p:spPr>
          <a:xfrm flipV="1">
            <a:off x="39860519" y="21922888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2B7A773E-0F9E-43D3-99AB-9648C11CD900}"/>
              </a:ext>
            </a:extLst>
          </p:cNvPr>
          <p:cNvSpPr txBox="1"/>
          <p:nvPr/>
        </p:nvSpPr>
        <p:spPr>
          <a:xfrm>
            <a:off x="29316334" y="20353077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8E051E-11A2-4830-85A8-F3C1E0E78A3B}"/>
              </a:ext>
            </a:extLst>
          </p:cNvPr>
          <p:cNvCxnSpPr>
            <a:cxnSpLocks/>
          </p:cNvCxnSpPr>
          <p:nvPr/>
        </p:nvCxnSpPr>
        <p:spPr>
          <a:xfrm flipH="1" flipV="1">
            <a:off x="28347506" y="20131360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255ED01B-F736-4E67-8FF3-FEAD08107C75}"/>
              </a:ext>
            </a:extLst>
          </p:cNvPr>
          <p:cNvSpPr txBox="1"/>
          <p:nvPr/>
        </p:nvSpPr>
        <p:spPr>
          <a:xfrm>
            <a:off x="29464714" y="21961347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D46A2994-3E3D-4B66-A98A-8B96F0B1AD4A}"/>
              </a:ext>
            </a:extLst>
          </p:cNvPr>
          <p:cNvCxnSpPr>
            <a:cxnSpLocks/>
          </p:cNvCxnSpPr>
          <p:nvPr/>
        </p:nvCxnSpPr>
        <p:spPr>
          <a:xfrm flipV="1">
            <a:off x="29547276" y="22299648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F1290A4D-DBF6-431E-83CB-F125AB0C8360}"/>
              </a:ext>
            </a:extLst>
          </p:cNvPr>
          <p:cNvSpPr txBox="1"/>
          <p:nvPr/>
        </p:nvSpPr>
        <p:spPr>
          <a:xfrm>
            <a:off x="30171403" y="12073233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9B8D9C0C-4CD0-4AC5-8FD3-41CEDBD207A0}"/>
              </a:ext>
            </a:extLst>
          </p:cNvPr>
          <p:cNvCxnSpPr>
            <a:cxnSpLocks/>
          </p:cNvCxnSpPr>
          <p:nvPr/>
        </p:nvCxnSpPr>
        <p:spPr>
          <a:xfrm flipV="1">
            <a:off x="30253965" y="12411534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EF0848D-5F2F-4C20-A035-FE43F4DBE482}"/>
              </a:ext>
            </a:extLst>
          </p:cNvPr>
          <p:cNvCxnSpPr>
            <a:cxnSpLocks/>
          </p:cNvCxnSpPr>
          <p:nvPr/>
        </p:nvCxnSpPr>
        <p:spPr bwMode="auto">
          <a:xfrm>
            <a:off x="831281" y="10357894"/>
            <a:ext cx="10592153" cy="0"/>
          </a:xfrm>
          <a:prstGeom prst="line">
            <a:avLst/>
          </a:prstGeom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8EB95B8-B95A-4C6D-AA1F-6B9BD21931F1}"/>
              </a:ext>
            </a:extLst>
          </p:cNvPr>
          <p:cNvCxnSpPr>
            <a:cxnSpLocks/>
          </p:cNvCxnSpPr>
          <p:nvPr/>
        </p:nvCxnSpPr>
        <p:spPr bwMode="auto">
          <a:xfrm>
            <a:off x="854727" y="15453346"/>
            <a:ext cx="10546705" cy="0"/>
          </a:xfrm>
          <a:prstGeom prst="line">
            <a:avLst/>
          </a:prstGeom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batingdenim|09-2018"/>
</p:tagLst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2851</TotalTime>
  <Words>1058</Words>
  <Application>Microsoft Office PowerPoint</Application>
  <PresentationFormat>Custom</PresentationFormat>
  <Paragraphs>122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Amaranth</vt:lpstr>
      <vt:lpstr>Wingdings 3</vt:lpstr>
      <vt:lpstr>Arial</vt:lpstr>
      <vt:lpstr>Titillium Web</vt:lpstr>
      <vt:lpstr>Wingdings</vt:lpstr>
      <vt:lpstr>Calibri</vt:lpstr>
      <vt:lpstr>Trebuchet MS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Cube Statistica</cp:lastModifiedBy>
  <cp:revision>141</cp:revision>
  <dcterms:modified xsi:type="dcterms:W3CDTF">2021-05-11T00:33:54Z</dcterms:modified>
  <cp:category>templates for scientific poster</cp:category>
</cp:coreProperties>
</file>